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A4316-DFC3-4981-8647-C913ACDFF9EE}" v="3072" dt="2025-12-10T20:52:46.470"/>
    <p1510:client id="{38702B3C-7CDA-43E6-933D-D38C7543F58D}" v="1" dt="2025-12-10T18:36:04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>
        <p:scale>
          <a:sx n="100" d="100"/>
          <a:sy n="100" d="100"/>
        </p:scale>
        <p:origin x="1325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4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7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86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24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54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1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51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0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0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6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8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1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fighter jet on a runway&#10;&#10;AI-generated content may be incorrect.">
            <a:extLst>
              <a:ext uri="{FF2B5EF4-FFF2-40B4-BE49-F238E27FC236}">
                <a16:creationId xmlns:a16="http://schemas.microsoft.com/office/drawing/2014/main" id="{EA0A9732-853C-3159-03C0-C70C4955B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28"/>
            <a:ext cx="13186117" cy="6963455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D4D7CCB-8000-83ED-FC42-A2C1BE1643A3}"/>
              </a:ext>
            </a:extLst>
          </p:cNvPr>
          <p:cNvSpPr txBox="1"/>
          <p:nvPr/>
        </p:nvSpPr>
        <p:spPr>
          <a:xfrm>
            <a:off x="739529" y="2243416"/>
            <a:ext cx="7313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b="1" dirty="0" err="1">
                <a:solidFill>
                  <a:schemeClr val="bg1"/>
                </a:solidFill>
              </a:rPr>
              <a:t>Effects</a:t>
            </a:r>
            <a:r>
              <a:rPr lang="tr-TR" sz="5400" b="1" dirty="0">
                <a:solidFill>
                  <a:schemeClr val="bg1"/>
                </a:solidFill>
              </a:rPr>
              <a:t> of CG on</a:t>
            </a:r>
          </a:p>
          <a:p>
            <a:r>
              <a:rPr lang="tr-TR" sz="5400" b="1" dirty="0">
                <a:solidFill>
                  <a:schemeClr val="bg1"/>
                </a:solidFill>
              </a:rPr>
              <a:t>Aircraft Flight</a:t>
            </a:r>
          </a:p>
          <a:p>
            <a:r>
              <a:rPr lang="tr-TR" sz="5400" b="1" dirty="0" err="1">
                <a:solidFill>
                  <a:schemeClr val="bg1"/>
                </a:solidFill>
              </a:rPr>
              <a:t>Characteristics</a:t>
            </a:r>
            <a:endParaRPr lang="tr-TR" sz="5400" b="1" dirty="0">
              <a:solidFill>
                <a:schemeClr val="bg1"/>
              </a:solidFill>
            </a:endParaRPr>
          </a:p>
        </p:txBody>
      </p:sp>
      <p:pic>
        <p:nvPicPr>
          <p:cNvPr id="36" name="Grafik 10">
            <a:extLst>
              <a:ext uri="{FF2B5EF4-FFF2-40B4-BE49-F238E27FC236}">
                <a16:creationId xmlns:a16="http://schemas.microsoft.com/office/drawing/2014/main" id="{35DEE63E-D459-D93B-DAF6-5476B3497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7235" y="5749118"/>
            <a:ext cx="3295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0C229-F165-48F1-3272-F42A85C89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FED998-DCC2-AE52-7AB7-9401A4F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Risk </a:t>
            </a:r>
            <a:r>
              <a:rPr lang="tr-TR" b="1" dirty="0" err="1"/>
              <a:t>Mitigation</a:t>
            </a:r>
            <a:r>
              <a:rPr lang="tr-TR" b="1" dirty="0"/>
              <a:t> in Flight </a:t>
            </a:r>
            <a:r>
              <a:rPr lang="tr-TR" b="1" dirty="0" err="1"/>
              <a:t>Tests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73C97C-89ED-3053-3821-D729667A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129" y="933185"/>
            <a:ext cx="10018713" cy="3124201"/>
          </a:xfrm>
        </p:spPr>
        <p:txBody>
          <a:bodyPr/>
          <a:lstStyle/>
          <a:p>
            <a:r>
              <a:rPr lang="tr-TR" b="1" dirty="0" err="1"/>
              <a:t>Minimizing</a:t>
            </a:r>
            <a:r>
              <a:rPr lang="tr-TR" b="1" dirty="0"/>
              <a:t> </a:t>
            </a:r>
            <a:r>
              <a:rPr lang="tr-TR" b="1" dirty="0" err="1"/>
              <a:t>Procedures</a:t>
            </a:r>
            <a:r>
              <a:rPr lang="tr-TR" b="1" dirty="0"/>
              <a:t>:</a:t>
            </a:r>
          </a:p>
          <a:p>
            <a:endParaRPr lang="tr-TR" b="1" dirty="0"/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0FCC08-29FC-E2F8-D842-222C7CC23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27BDDBA-95E8-C0AF-D64D-4710768D691D}"/>
              </a:ext>
            </a:extLst>
          </p:cNvPr>
          <p:cNvSpPr txBox="1"/>
          <p:nvPr/>
        </p:nvSpPr>
        <p:spPr>
          <a:xfrm>
            <a:off x="1598608" y="2099619"/>
            <a:ext cx="10107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 err="1"/>
              <a:t>Stall</a:t>
            </a:r>
            <a:r>
              <a:rPr lang="tr-TR" dirty="0"/>
              <a:t> </a:t>
            </a:r>
            <a:r>
              <a:rPr lang="tr-TR" dirty="0" err="1"/>
              <a:t>testing</a:t>
            </a:r>
            <a:r>
              <a:rPr lang="tr-TR" dirty="0"/>
              <a:t> at minimum 5000ft AGL.</a:t>
            </a:r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Tests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done at idle </a:t>
            </a:r>
            <a:r>
              <a:rPr lang="tr-TR" dirty="0" err="1"/>
              <a:t>power</a:t>
            </a:r>
            <a:r>
              <a:rPr lang="tr-TR" dirty="0"/>
              <a:t>, </a:t>
            </a:r>
            <a:r>
              <a:rPr lang="tr-TR" dirty="0" err="1"/>
              <a:t>wings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>
                <a:highlight>
                  <a:srgbClr val="FFFF00"/>
                </a:highlight>
              </a:rPr>
              <a:t>Forward</a:t>
            </a:r>
            <a:r>
              <a:rPr lang="tr-TR" dirty="0">
                <a:highlight>
                  <a:srgbClr val="FFFF00"/>
                </a:highlight>
              </a:rPr>
              <a:t> CG </a:t>
            </a:r>
            <a:r>
              <a:rPr lang="tr-TR" dirty="0" err="1">
                <a:highlight>
                  <a:srgbClr val="FFFF00"/>
                </a:highlight>
              </a:rPr>
              <a:t>points</a:t>
            </a:r>
            <a:r>
              <a:rPr lang="tr-TR" dirty="0">
                <a:highlight>
                  <a:srgbClr val="FFFF00"/>
                </a:highlight>
              </a:rPr>
              <a:t> </a:t>
            </a:r>
            <a:r>
              <a:rPr lang="tr-TR" dirty="0" err="1">
                <a:highlight>
                  <a:srgbClr val="FFFF00"/>
                </a:highlight>
              </a:rPr>
              <a:t>will</a:t>
            </a:r>
            <a:r>
              <a:rPr lang="tr-TR" dirty="0">
                <a:highlight>
                  <a:srgbClr val="FFFF00"/>
                </a:highlight>
              </a:rPr>
              <a:t> </a:t>
            </a:r>
            <a:r>
              <a:rPr lang="tr-TR" dirty="0" err="1">
                <a:highlight>
                  <a:srgbClr val="FFFF00"/>
                </a:highlight>
              </a:rPr>
              <a:t>precede</a:t>
            </a:r>
            <a:r>
              <a:rPr lang="tr-TR" dirty="0">
                <a:highlight>
                  <a:srgbClr val="FFFF00"/>
                </a:highlight>
              </a:rPr>
              <a:t> aft CG.</a:t>
            </a:r>
          </a:p>
          <a:p>
            <a:pPr marL="342900" indent="-342900">
              <a:buFont typeface="+mj-lt"/>
              <a:buAutoNum type="arabicPeriod"/>
            </a:pPr>
            <a:endParaRPr lang="tr-TR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Lateral </a:t>
            </a:r>
            <a:r>
              <a:rPr lang="tr-TR" dirty="0" err="1"/>
              <a:t>fuel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balanced</a:t>
            </a:r>
            <a:r>
              <a:rPr lang="tr-T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Spin </a:t>
            </a:r>
            <a:r>
              <a:rPr lang="tr-TR" dirty="0" err="1"/>
              <a:t>recovery</a:t>
            </a:r>
            <a:r>
              <a:rPr lang="tr-TR" dirty="0"/>
              <a:t> </a:t>
            </a:r>
            <a:r>
              <a:rPr lang="tr-TR" dirty="0" err="1"/>
              <a:t>procedures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reviewed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746CFA8-9077-EE56-BBAC-FF0E93EDDF97}"/>
              </a:ext>
            </a:extLst>
          </p:cNvPr>
          <p:cNvSpPr txBox="1">
            <a:spLocks/>
          </p:cNvSpPr>
          <p:nvPr/>
        </p:nvSpPr>
        <p:spPr>
          <a:xfrm>
            <a:off x="1575748" y="417213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 err="1"/>
              <a:t>Corrective</a:t>
            </a:r>
            <a:r>
              <a:rPr lang="tr-TR" b="1" dirty="0"/>
              <a:t> </a:t>
            </a:r>
            <a:r>
              <a:rPr lang="tr-TR" b="1" dirty="0" err="1"/>
              <a:t>Actions</a:t>
            </a:r>
            <a:r>
              <a:rPr lang="tr-TR" b="1" dirty="0"/>
              <a:t>:</a:t>
            </a:r>
          </a:p>
          <a:p>
            <a:pPr marL="0" indent="0">
              <a:buNone/>
            </a:pPr>
            <a:endParaRPr lang="tr-TR" b="1" dirty="0"/>
          </a:p>
          <a:p>
            <a:pPr lvl="4"/>
            <a:endParaRPr lang="tr-TR" b="1" dirty="0"/>
          </a:p>
          <a:p>
            <a:endParaRPr lang="tr-TR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7A40A35-18E7-4325-F9C8-6323B3F652D5}"/>
              </a:ext>
            </a:extLst>
          </p:cNvPr>
          <p:cNvSpPr txBox="1"/>
          <p:nvPr/>
        </p:nvSpPr>
        <p:spPr>
          <a:xfrm>
            <a:off x="1659568" y="5364907"/>
            <a:ext cx="595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 err="1"/>
              <a:t>Bailout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aircraft is not </a:t>
            </a:r>
            <a:r>
              <a:rPr lang="tr-TR" dirty="0" err="1"/>
              <a:t>controlled</a:t>
            </a:r>
            <a:r>
              <a:rPr lang="tr-TR" dirty="0"/>
              <a:t> at 1,500 </a:t>
            </a:r>
            <a:r>
              <a:rPr lang="tr-TR" dirty="0" err="1"/>
              <a:t>ft</a:t>
            </a:r>
            <a:r>
              <a:rPr lang="tr-TR" dirty="0"/>
              <a:t> AGL.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075CABC-183E-CE21-8019-5A157C495E99}"/>
              </a:ext>
            </a:extLst>
          </p:cNvPr>
          <p:cNvSpPr txBox="1"/>
          <p:nvPr/>
        </p:nvSpPr>
        <p:spPr>
          <a:xfrm>
            <a:off x="10129520" y="54469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</p:spTree>
    <p:extLst>
      <p:ext uri="{BB962C8B-B14F-4D97-AF65-F5344CB8AC3E}">
        <p14:creationId xmlns:p14="http://schemas.microsoft.com/office/powerpoint/2010/main" val="158544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6675F-D3B4-C48A-F5D1-1BBC88BCD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ACAF64-8098-7C79-F574-96940680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9E377E-7B0A-52AE-FB32-9B28E286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714468"/>
            <a:ext cx="10018713" cy="3124201"/>
          </a:xfrm>
        </p:spPr>
        <p:txBody>
          <a:bodyPr/>
          <a:lstStyle/>
          <a:p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Facts</a:t>
            </a:r>
            <a:r>
              <a:rPr lang="tr-TR" b="1" dirty="0"/>
              <a:t>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7FEAC7-D8F3-A55D-3740-F27004BDA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E4BC50C-44AD-2F8A-20B9-9CB65969D22B}"/>
              </a:ext>
            </a:extLst>
          </p:cNvPr>
          <p:cNvSpPr txBox="1"/>
          <p:nvPr/>
        </p:nvSpPr>
        <p:spPr>
          <a:xfrm>
            <a:off x="1624002" y="2108671"/>
            <a:ext cx="56155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/>
              <a:t>Flight :</a:t>
            </a:r>
            <a:r>
              <a:rPr lang="tr-TR" dirty="0"/>
              <a:t> </a:t>
            </a:r>
            <a:r>
              <a:rPr lang="tr-TR" dirty="0" err="1"/>
              <a:t>Air</a:t>
            </a:r>
            <a:r>
              <a:rPr lang="tr-TR" dirty="0"/>
              <a:t> </a:t>
            </a:r>
            <a:r>
              <a:rPr lang="tr-TR" dirty="0" err="1"/>
              <a:t>Midwest</a:t>
            </a:r>
            <a:r>
              <a:rPr lang="tr-TR" dirty="0"/>
              <a:t> 5481 </a:t>
            </a:r>
            <a:r>
              <a:rPr lang="en-US" dirty="0"/>
              <a:t>operating under the provisions of 14 Code of Federal Regulations Part 121 on an instrument flight rules flight plan.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/>
              <a:t>Aircraft</a:t>
            </a:r>
            <a:r>
              <a:rPr lang="tr-TR" dirty="0"/>
              <a:t> : </a:t>
            </a:r>
            <a:r>
              <a:rPr lang="tr-TR" dirty="0" err="1"/>
              <a:t>Beechcraft</a:t>
            </a:r>
            <a:r>
              <a:rPr lang="tr-TR" dirty="0"/>
              <a:t> 1900D, N233YV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/>
              <a:t>Date</a:t>
            </a:r>
            <a:r>
              <a:rPr lang="tr-TR" b="1" dirty="0"/>
              <a:t> : </a:t>
            </a:r>
            <a:r>
              <a:rPr lang="tr-TR" dirty="0" err="1"/>
              <a:t>January</a:t>
            </a:r>
            <a:r>
              <a:rPr lang="tr-TR" dirty="0"/>
              <a:t> 8, 2003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/>
              <a:t>Departure</a:t>
            </a:r>
            <a:r>
              <a:rPr lang="tr-TR" b="1" dirty="0"/>
              <a:t>: </a:t>
            </a:r>
            <a:r>
              <a:rPr lang="tr-TR" dirty="0"/>
              <a:t>Charlotte-Douglas International </a:t>
            </a:r>
            <a:r>
              <a:rPr lang="tr-TR" dirty="0" err="1"/>
              <a:t>Airport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/>
              <a:t>Event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 of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immediatly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takeoff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>
                <a:solidFill>
                  <a:srgbClr val="FF0000"/>
                </a:solidFill>
              </a:rPr>
              <a:t>Outcome</a:t>
            </a:r>
            <a:r>
              <a:rPr lang="tr-TR" b="1" dirty="0">
                <a:solidFill>
                  <a:srgbClr val="FF0000"/>
                </a:solidFill>
              </a:rPr>
              <a:t>: </a:t>
            </a:r>
            <a:r>
              <a:rPr lang="tr-TR" dirty="0">
                <a:solidFill>
                  <a:srgbClr val="FF0000"/>
                </a:solidFill>
              </a:rPr>
              <a:t>21 </a:t>
            </a:r>
            <a:r>
              <a:rPr lang="tr-TR" dirty="0" err="1">
                <a:solidFill>
                  <a:srgbClr val="FF0000"/>
                </a:solidFill>
              </a:rPr>
              <a:t>fatatlites</a:t>
            </a:r>
            <a:r>
              <a:rPr lang="tr-TR" dirty="0">
                <a:solidFill>
                  <a:srgbClr val="FF0000"/>
                </a:solidFill>
              </a:rPr>
              <a:t> (2 </a:t>
            </a:r>
            <a:r>
              <a:rPr lang="tr-TR" dirty="0" err="1">
                <a:solidFill>
                  <a:srgbClr val="FF0000"/>
                </a:solidFill>
              </a:rPr>
              <a:t>crew</a:t>
            </a:r>
            <a:r>
              <a:rPr lang="tr-TR" dirty="0">
                <a:solidFill>
                  <a:srgbClr val="FF0000"/>
                </a:solidFill>
              </a:rPr>
              <a:t>, 19 </a:t>
            </a:r>
            <a:r>
              <a:rPr lang="tr-TR" dirty="0" err="1">
                <a:solidFill>
                  <a:srgbClr val="FF0000"/>
                </a:solidFill>
              </a:rPr>
              <a:t>passengers</a:t>
            </a:r>
            <a:r>
              <a:rPr lang="tr-TR" dirty="0">
                <a:solidFill>
                  <a:srgbClr val="FF0000"/>
                </a:solidFill>
              </a:rPr>
              <a:t>). The aircraft </a:t>
            </a:r>
            <a:r>
              <a:rPr lang="tr-TR" dirty="0" err="1">
                <a:solidFill>
                  <a:srgbClr val="FF0000"/>
                </a:solidFill>
              </a:rPr>
              <a:t>was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destroyed</a:t>
            </a:r>
            <a:r>
              <a:rPr lang="tr-TR" dirty="0"/>
              <a:t>.</a:t>
            </a:r>
          </a:p>
        </p:txBody>
      </p:sp>
      <p:pic>
        <p:nvPicPr>
          <p:cNvPr id="8" name="Resim 7" descr="taşımak, nakletmek, hava taşıtı, uçak, dış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F367A3B-4B05-0000-2686-48DC486E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533" y="2060927"/>
            <a:ext cx="3699780" cy="28539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A6B5587E-6539-ED69-5627-1C478F85CB61}"/>
              </a:ext>
            </a:extLst>
          </p:cNvPr>
          <p:cNvSpPr txBox="1"/>
          <p:nvPr/>
        </p:nvSpPr>
        <p:spPr>
          <a:xfrm>
            <a:off x="10390502" y="5407908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</p:spTree>
    <p:extLst>
      <p:ext uri="{BB962C8B-B14F-4D97-AF65-F5344CB8AC3E}">
        <p14:creationId xmlns:p14="http://schemas.microsoft.com/office/powerpoint/2010/main" val="77853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9018A-00B8-6900-CEBA-B4F3A81F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E3226C-D5A0-FEA1-1673-316F9F66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pic>
        <p:nvPicPr>
          <p:cNvPr id="10" name="İçerik Yer Tutucusu 9" descr="metin, ekran görüntüsü, paralel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ED07E98-4A8D-49D8-9767-BA0A9A426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5"/>
          <a:stretch>
            <a:fillRect/>
          </a:stretch>
        </p:blipFill>
        <p:spPr>
          <a:xfrm>
            <a:off x="2032373" y="1632522"/>
            <a:ext cx="8489835" cy="3211956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F77F9-36E6-F9F3-9F6A-3BCB0E9F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57DF2FC4-81BE-2624-46EF-B3F7AC25178F}"/>
              </a:ext>
            </a:extLst>
          </p:cNvPr>
          <p:cNvSpPr txBox="1"/>
          <p:nvPr/>
        </p:nvSpPr>
        <p:spPr>
          <a:xfrm>
            <a:off x="2169533" y="4914902"/>
            <a:ext cx="864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The </a:t>
            </a:r>
            <a:r>
              <a:rPr lang="tr-TR" dirty="0" err="1"/>
              <a:t>accident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the </a:t>
            </a:r>
            <a:r>
              <a:rPr lang="tr-TR" dirty="0" err="1"/>
              <a:t>result</a:t>
            </a:r>
            <a:r>
              <a:rPr lang="tr-TR" dirty="0"/>
              <a:t> of two </a:t>
            </a:r>
            <a:r>
              <a:rPr lang="tr-TR" dirty="0" err="1"/>
              <a:t>critical</a:t>
            </a:r>
            <a:r>
              <a:rPr lang="tr-TR" dirty="0"/>
              <a:t>, </a:t>
            </a:r>
            <a:r>
              <a:rPr lang="tr-TR" dirty="0" err="1"/>
              <a:t>unrelated</a:t>
            </a:r>
            <a:r>
              <a:rPr lang="tr-TR" dirty="0"/>
              <a:t> </a:t>
            </a:r>
            <a:r>
              <a:rPr lang="tr-TR" dirty="0" err="1"/>
              <a:t>errors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aligned</a:t>
            </a:r>
            <a:r>
              <a:rPr lang="tr-TR" dirty="0"/>
              <a:t> </a:t>
            </a:r>
            <a:r>
              <a:rPr lang="tr-TR" dirty="0" err="1"/>
              <a:t>perfectly</a:t>
            </a:r>
            <a:r>
              <a:rPr lang="tr-TR" dirty="0"/>
              <a:t>. A </a:t>
            </a:r>
            <a:r>
              <a:rPr lang="tr-TR" dirty="0" err="1"/>
              <a:t>maintenance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a </a:t>
            </a:r>
            <a:r>
              <a:rPr lang="tr-TR" dirty="0" err="1"/>
              <a:t>hidden</a:t>
            </a:r>
            <a:r>
              <a:rPr lang="tr-TR" dirty="0"/>
              <a:t> </a:t>
            </a:r>
            <a:r>
              <a:rPr lang="tr-TR" dirty="0" err="1"/>
              <a:t>limitation</a:t>
            </a:r>
            <a:r>
              <a:rPr lang="tr-TR" dirty="0"/>
              <a:t> in the </a:t>
            </a:r>
            <a:r>
              <a:rPr lang="tr-TR" dirty="0" err="1"/>
              <a:t>aircraft’s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 An </a:t>
            </a:r>
            <a:r>
              <a:rPr lang="tr-TR" dirty="0" err="1"/>
              <a:t>operational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placed</a:t>
            </a:r>
            <a:r>
              <a:rPr lang="tr-TR" dirty="0"/>
              <a:t> the aircraft in a </a:t>
            </a:r>
            <a:r>
              <a:rPr lang="tr-TR" dirty="0" err="1"/>
              <a:t>condition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exact</a:t>
            </a:r>
            <a:r>
              <a:rPr lang="tr-TR" dirty="0"/>
              <a:t> </a:t>
            </a:r>
            <a:r>
              <a:rPr lang="tr-TR" dirty="0" err="1"/>
              <a:t>limitation</a:t>
            </a:r>
            <a:r>
              <a:rPr lang="tr-TR" dirty="0"/>
              <a:t> </a:t>
            </a:r>
            <a:r>
              <a:rPr lang="tr-TR" dirty="0" err="1"/>
              <a:t>became</a:t>
            </a:r>
            <a:r>
              <a:rPr lang="tr-TR" dirty="0"/>
              <a:t> fatal.</a:t>
            </a:r>
          </a:p>
        </p:txBody>
      </p:sp>
    </p:spTree>
    <p:extLst>
      <p:ext uri="{BB962C8B-B14F-4D97-AF65-F5344CB8AC3E}">
        <p14:creationId xmlns:p14="http://schemas.microsoft.com/office/powerpoint/2010/main" val="315489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B6C69-735B-C51E-D3C1-A309D06C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14A19E-FAAC-0CB4-0B51-37A913C1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04717E-B70B-DE00-0E7F-FD8E06B27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82CE86-3006-D512-4E52-22B0EBA65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101B7F7D-5BDB-062C-6568-710BCCE0D2D4}"/>
              </a:ext>
            </a:extLst>
          </p:cNvPr>
          <p:cNvSpPr txBox="1"/>
          <p:nvPr/>
        </p:nvSpPr>
        <p:spPr>
          <a:xfrm>
            <a:off x="10390502" y="5407908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pic>
        <p:nvPicPr>
          <p:cNvPr id="5" name="Resim 4" descr="metin, çizgi, öykü gelişim çizgisi; kumpas; grafiğini çıkarma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C4E7C19-4D0A-1B2A-F162-FE373C380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43" y="1553105"/>
            <a:ext cx="7418757" cy="4360016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EE39A29F-B4E5-EAA6-5BC4-2BA72D5A2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04" y="5913121"/>
            <a:ext cx="6786196" cy="5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83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51D15-D0A7-0938-0DD5-7A752CA2E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öykü gelişim çizgisi; kumpas; grafiğini çıkarma, çizgi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5B8D28F-C9CF-B0E8-771E-8B599D11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63" y="1706700"/>
            <a:ext cx="5012762" cy="371644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A35476A-E211-F3EB-BF15-4200A2A3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994788-B2A9-B61C-B287-93872060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9CEB2D-7E8C-58EC-F1ED-A86984469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2BB92F6-C774-86D1-C020-4D65BB855937}"/>
              </a:ext>
            </a:extLst>
          </p:cNvPr>
          <p:cNvSpPr txBox="1"/>
          <p:nvPr/>
        </p:nvSpPr>
        <p:spPr>
          <a:xfrm>
            <a:off x="10126036" y="5815637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11D1508-887A-0A06-E430-29E4D0523919}"/>
              </a:ext>
            </a:extLst>
          </p:cNvPr>
          <p:cNvSpPr txBox="1"/>
          <p:nvPr/>
        </p:nvSpPr>
        <p:spPr>
          <a:xfrm>
            <a:off x="1509704" y="1706700"/>
            <a:ext cx="50059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The </a:t>
            </a:r>
            <a:r>
              <a:rPr lang="tr-TR" dirty="0" err="1"/>
              <a:t>operator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b="1" dirty="0" err="1"/>
              <a:t>outdated</a:t>
            </a:r>
            <a:r>
              <a:rPr lang="tr-TR" dirty="0"/>
              <a:t> FAA standart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weights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flight occurred in winter, with passengers wearing </a:t>
            </a:r>
            <a:r>
              <a:rPr lang="en-US" b="1" dirty="0"/>
              <a:t>heavy clothing </a:t>
            </a:r>
            <a:r>
              <a:rPr lang="en-US" dirty="0"/>
              <a:t>and carrying unusually heavy personal bags.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tr-TR" dirty="0" err="1"/>
              <a:t>spare</a:t>
            </a:r>
            <a:r>
              <a:rPr lang="tr-TR" dirty="0"/>
              <a:t> </a:t>
            </a:r>
            <a:r>
              <a:rPr lang="en-US" dirty="0"/>
              <a:t>wheel </a:t>
            </a:r>
            <a:r>
              <a:rPr lang="tr-TR" dirty="0"/>
              <a:t>in the aft </a:t>
            </a:r>
            <a:r>
              <a:rPr lang="tr-TR" dirty="0" err="1"/>
              <a:t>baggage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en-US" dirty="0"/>
              <a:t> was </a:t>
            </a:r>
            <a:r>
              <a:rPr lang="en-US" b="1" dirty="0"/>
              <a:t>not included</a:t>
            </a:r>
            <a:r>
              <a:rPr lang="en-US" dirty="0"/>
              <a:t> on the load sheet.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baggage compartment on the Beech 1900D is located </a:t>
            </a:r>
            <a:r>
              <a:rPr lang="en-US" b="1" dirty="0"/>
              <a:t>near the tail</a:t>
            </a:r>
            <a:r>
              <a:rPr lang="en-US" dirty="0"/>
              <a:t>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Passengers were expected to be distributed longitudinally, but most sat in the </a:t>
            </a:r>
            <a:r>
              <a:rPr lang="en-US" b="1" dirty="0"/>
              <a:t>rear rows</a:t>
            </a:r>
            <a:r>
              <a:rPr lang="en-US" dirty="0"/>
              <a:t>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CF644972-157F-99CC-D63C-F38C139BC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072" y="5358924"/>
            <a:ext cx="3679231" cy="3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4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C70F8-6E9B-11A3-64F4-3F072E74C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EBBD43-9612-1827-6B3F-78C74FDA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260D9A-2BB0-F6FD-68B3-9B19F6C1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C3A70F-23AB-F628-ED3F-BCBCBD9B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8213CD0-25DB-CC65-4384-5D217A9C5A0B}"/>
              </a:ext>
            </a:extLst>
          </p:cNvPr>
          <p:cNvSpPr txBox="1"/>
          <p:nvPr/>
        </p:nvSpPr>
        <p:spPr>
          <a:xfrm>
            <a:off x="1901822" y="4992855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532236D-AA6C-6DF1-DD5F-B663A851D1F9}"/>
              </a:ext>
            </a:extLst>
          </p:cNvPr>
          <p:cNvSpPr txBox="1"/>
          <p:nvPr/>
        </p:nvSpPr>
        <p:spPr>
          <a:xfrm>
            <a:off x="1598608" y="1846811"/>
            <a:ext cx="43433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simulation, the aircraft required approximately </a:t>
            </a:r>
            <a:r>
              <a:rPr lang="en-US" b="1" dirty="0"/>
              <a:t>9° of nose-down </a:t>
            </a:r>
            <a:r>
              <a:rPr lang="en-US" dirty="0"/>
              <a:t>elevator to counteract its aft CG condition.</a:t>
            </a:r>
            <a:br>
              <a:rPr lang="en-US" dirty="0"/>
            </a:b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rigging error, the elevator could only generate about </a:t>
            </a:r>
            <a:r>
              <a:rPr lang="en-US" b="1" dirty="0"/>
              <a:t>7° of effective nose-down</a:t>
            </a:r>
            <a:r>
              <a:rPr lang="en-US" dirty="0"/>
              <a:t> travel, making the aircraft unrecoverable.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18" name="Resim 17" descr="harita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8C611AC-ED77-C60A-0586-6BBAA301F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36" y="1950718"/>
            <a:ext cx="4453545" cy="35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8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D519F4-6B04-4DA2-15AE-D7F173B7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Nesne 7">
            <a:extLst>
              <a:ext uri="{FF2B5EF4-FFF2-40B4-BE49-F238E27FC236}">
                <a16:creationId xmlns:a16="http://schemas.microsoft.com/office/drawing/2014/main" id="{0FB789A9-C3E7-434A-5765-E78F96333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66335"/>
              </p:ext>
            </p:extLst>
          </p:nvPr>
        </p:nvGraphicFramePr>
        <p:xfrm>
          <a:off x="1488706" y="832507"/>
          <a:ext cx="6386563" cy="5073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715423" imgH="13285254" progId="Photoshop.Image.24">
                  <p:embed/>
                </p:oleObj>
              </mc:Choice>
              <mc:Fallback>
                <p:oleObj name="Image" r:id="rId2" imgW="16715423" imgH="13285254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8706" y="832507"/>
                        <a:ext cx="6386563" cy="5073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Başlık 1">
            <a:extLst>
              <a:ext uri="{FF2B5EF4-FFF2-40B4-BE49-F238E27FC236}">
                <a16:creationId xmlns:a16="http://schemas.microsoft.com/office/drawing/2014/main" id="{D6B3EAF8-8BBE-FBBA-7965-E7BE63C6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39" y="2518774"/>
            <a:ext cx="10018713" cy="1752599"/>
          </a:xfrm>
        </p:spPr>
        <p:txBody>
          <a:bodyPr/>
          <a:lstStyle/>
          <a:p>
            <a:r>
              <a:rPr lang="tr-TR" b="1" dirty="0" err="1"/>
              <a:t>Thank</a:t>
            </a:r>
            <a:r>
              <a:rPr lang="tr-TR" b="1" dirty="0"/>
              <a:t> </a:t>
            </a:r>
            <a:r>
              <a:rPr lang="tr-TR" b="1" dirty="0" err="1"/>
              <a:t>you</a:t>
            </a:r>
            <a:r>
              <a:rPr lang="tr-TR" b="1" dirty="0"/>
              <a:t>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4F7363-5B74-C885-182D-335B1BC35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4BF0DF-FF58-A0B1-0187-832C2C2E8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7402FAC-7202-3DB0-DE3E-4056F3B486F5}"/>
              </a:ext>
            </a:extLst>
          </p:cNvPr>
          <p:cNvSpPr txBox="1"/>
          <p:nvPr/>
        </p:nvSpPr>
        <p:spPr>
          <a:xfrm>
            <a:off x="1598608" y="1846811"/>
            <a:ext cx="434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648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1869D-49E9-D27A-35E7-F76551B68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DC60DD-5984-40FD-2884-4FD176B2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 err="1"/>
              <a:t>References</a:t>
            </a:r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AE5BC21-931D-AE14-AD32-7B28163E5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47FF21-44E8-C97E-DBDD-89A32DEC4AC6}"/>
              </a:ext>
            </a:extLst>
          </p:cNvPr>
          <p:cNvSpPr txBox="1"/>
          <p:nvPr/>
        </p:nvSpPr>
        <p:spPr>
          <a:xfrm>
            <a:off x="2215035" y="1658740"/>
            <a:ext cx="85572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Federal Aviation Administration, </a:t>
            </a:r>
            <a:r>
              <a:rPr lang="en-US" i="1" dirty="0"/>
              <a:t>Pilot’s Handbook of Aeronautical Knowledge</a:t>
            </a:r>
            <a:r>
              <a:rPr lang="en-US" dirty="0"/>
              <a:t>, Ch. 10, “Weight and Balance,” FAA-H-8083-25B, 2016. [Online]. Available:</a:t>
            </a:r>
            <a:br>
              <a:rPr lang="en-US" dirty="0"/>
            </a:br>
            <a:r>
              <a:rPr lang="en-US" dirty="0"/>
              <a:t>https://www.faa.gov/sites/faa.gov/files/12_phak_ch10.pdf</a:t>
            </a:r>
          </a:p>
          <a:p>
            <a:endParaRPr lang="tr-TR" dirty="0"/>
          </a:p>
          <a:p>
            <a:r>
              <a:rPr lang="en-US" dirty="0"/>
              <a:t>[2] NASA Glenn Research Center, “Center of Gravity and Stability,” </a:t>
            </a:r>
            <a:r>
              <a:rPr lang="en-US" i="1" dirty="0"/>
              <a:t>Virtual Aero – Bottle Rocket</a:t>
            </a:r>
            <a:r>
              <a:rPr lang="en-US" dirty="0"/>
              <a:t>. [Online]. Available:</a:t>
            </a:r>
            <a:br>
              <a:rPr lang="en-US" dirty="0"/>
            </a:br>
            <a:r>
              <a:rPr lang="en-US" dirty="0"/>
              <a:t>https://www.grc.nasa.gov/www/k-12/VirtualAero/BottleRocket/airplane/acg.html</a:t>
            </a:r>
          </a:p>
          <a:p>
            <a:endParaRPr lang="tr-TR" dirty="0"/>
          </a:p>
          <a:p>
            <a:r>
              <a:rPr lang="en-US" dirty="0"/>
              <a:t>[</a:t>
            </a:r>
            <a:r>
              <a:rPr lang="tr-TR" dirty="0"/>
              <a:t>3</a:t>
            </a:r>
            <a:r>
              <a:rPr lang="en-US" dirty="0"/>
              <a:t>] J. D. Anderson, </a:t>
            </a:r>
            <a:r>
              <a:rPr lang="en-US" i="1" dirty="0"/>
              <a:t>Introduction to Flight</a:t>
            </a:r>
            <a:r>
              <a:rPr lang="en-US" dirty="0"/>
              <a:t>, 8th ed. New York, NY, USA: McGraw-Hill Education, 2015.</a:t>
            </a:r>
          </a:p>
          <a:p>
            <a:endParaRPr lang="tr-TR" dirty="0"/>
          </a:p>
          <a:p>
            <a:r>
              <a:rPr lang="en-US" dirty="0"/>
              <a:t>[</a:t>
            </a:r>
            <a:r>
              <a:rPr lang="tr-TR" dirty="0"/>
              <a:t>4</a:t>
            </a:r>
            <a:r>
              <a:rPr lang="en-US" dirty="0"/>
              <a:t>] National Transportation Safety Board, </a:t>
            </a:r>
            <a:r>
              <a:rPr lang="en-US" i="1" dirty="0"/>
              <a:t>Aircraft Accident Report: Loss of Pitch Control on Air Midwest Flight 5481</a:t>
            </a:r>
            <a:r>
              <a:rPr lang="en-US" dirty="0"/>
              <a:t>, Report No. AAR-04/01, 2004. [Online]. Available:</a:t>
            </a:r>
            <a:br>
              <a:rPr lang="en-US" dirty="0"/>
            </a:br>
            <a:r>
              <a:rPr lang="en-US" dirty="0"/>
              <a:t>https://www.ntsb.gov/investigations/AccidentReports/Reports/AAR0401.pdf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743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75E72C-709E-37DE-322E-04C5568A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Introduction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C80E6C-467D-2DD7-E290-2F5D65C66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943099"/>
            <a:ext cx="10018713" cy="3124201"/>
          </a:xfrm>
        </p:spPr>
        <p:txBody>
          <a:bodyPr/>
          <a:lstStyle/>
          <a:p>
            <a:r>
              <a:rPr lang="tr-TR" dirty="0"/>
              <a:t>Definition of the CG</a:t>
            </a:r>
          </a:p>
          <a:p>
            <a:r>
              <a:rPr lang="tr-TR" dirty="0"/>
              <a:t>How is the CG of an aircraft calculated?</a:t>
            </a:r>
          </a:p>
          <a:p>
            <a:r>
              <a:rPr lang="tr-TR" dirty="0"/>
              <a:t>The </a:t>
            </a:r>
            <a:r>
              <a:rPr lang="tr-TR" dirty="0" err="1"/>
              <a:t>effects</a:t>
            </a:r>
            <a:r>
              <a:rPr lang="tr-TR" dirty="0"/>
              <a:t> on </a:t>
            </a:r>
            <a:r>
              <a:rPr lang="tr-TR" dirty="0" err="1"/>
              <a:t>flight</a:t>
            </a:r>
            <a:r>
              <a:rPr lang="tr-TR" dirty="0"/>
              <a:t> </a:t>
            </a:r>
            <a:r>
              <a:rPr lang="tr-TR" dirty="0" err="1"/>
              <a:t>characteristics</a:t>
            </a:r>
            <a:endParaRPr lang="tr-TR" dirty="0"/>
          </a:p>
          <a:p>
            <a:r>
              <a:rPr lang="tr-TR" dirty="0"/>
              <a:t>The </a:t>
            </a:r>
            <a:r>
              <a:rPr lang="tr-TR" dirty="0" err="1"/>
              <a:t>importance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risk </a:t>
            </a:r>
            <a:r>
              <a:rPr lang="tr-TR" dirty="0" err="1"/>
              <a:t>mitigation</a:t>
            </a:r>
            <a:r>
              <a:rPr lang="tr-TR" dirty="0"/>
              <a:t> in </a:t>
            </a:r>
            <a:r>
              <a:rPr lang="tr-TR" dirty="0" err="1"/>
              <a:t>flight</a:t>
            </a:r>
            <a:r>
              <a:rPr lang="tr-TR" dirty="0"/>
              <a:t> </a:t>
            </a:r>
            <a:r>
              <a:rPr lang="tr-TR" dirty="0" err="1"/>
              <a:t>tests</a:t>
            </a:r>
            <a:endParaRPr lang="tr-TR" dirty="0"/>
          </a:p>
          <a:p>
            <a:r>
              <a:rPr lang="tr-TR" dirty="0" err="1"/>
              <a:t>Midwest</a:t>
            </a:r>
            <a:r>
              <a:rPr lang="tr-TR" dirty="0"/>
              <a:t> Flight 5481 </a:t>
            </a:r>
            <a:r>
              <a:rPr lang="tr-TR" dirty="0" err="1"/>
              <a:t>case</a:t>
            </a:r>
            <a:r>
              <a:rPr lang="tr-TR" dirty="0"/>
              <a:t> </a:t>
            </a:r>
            <a:r>
              <a:rPr lang="tr-TR" dirty="0" err="1"/>
              <a:t>study</a:t>
            </a:r>
            <a:endParaRPr lang="tr-TR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87AAC29-337B-29ED-96A1-BF40FB1FF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1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B6DDA-1B77-3B33-D223-4DA10E353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A560CE-7A3C-D364-3B46-9F0F92D1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Definition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Calculation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FF4967-3FD9-2FA8-183F-190E08EE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848" y="1943099"/>
            <a:ext cx="10018713" cy="3124201"/>
          </a:xfrm>
        </p:spPr>
        <p:txBody>
          <a:bodyPr/>
          <a:lstStyle/>
          <a:p>
            <a:r>
              <a:rPr lang="tr-TR" b="1" dirty="0" err="1"/>
              <a:t>What</a:t>
            </a:r>
            <a:r>
              <a:rPr lang="tr-TR" b="1" dirty="0"/>
              <a:t> is center of </a:t>
            </a:r>
            <a:r>
              <a:rPr lang="tr-TR" b="1" dirty="0" err="1"/>
              <a:t>gravity</a:t>
            </a:r>
            <a:r>
              <a:rPr lang="tr-TR" b="1" dirty="0"/>
              <a:t> (CG)?</a:t>
            </a:r>
          </a:p>
          <a:p>
            <a:endParaRPr lang="tr-TR" b="1" dirty="0"/>
          </a:p>
          <a:p>
            <a:endParaRPr lang="tr-TR" b="1" dirty="0"/>
          </a:p>
          <a:p>
            <a:r>
              <a:rPr lang="tr-TR" b="1" dirty="0" err="1"/>
              <a:t>Why</a:t>
            </a:r>
            <a:r>
              <a:rPr lang="tr-TR" b="1" dirty="0"/>
              <a:t> is it </a:t>
            </a:r>
            <a:r>
              <a:rPr lang="tr-TR" b="1" dirty="0" err="1"/>
              <a:t>important</a:t>
            </a:r>
            <a:r>
              <a:rPr lang="tr-TR" b="1" dirty="0"/>
              <a:t>?</a:t>
            </a:r>
          </a:p>
          <a:p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211955-64BA-E962-B5E8-29FF097C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1B6FD72-FE76-5663-9E88-BEA030AD67D6}"/>
              </a:ext>
            </a:extLst>
          </p:cNvPr>
          <p:cNvSpPr txBox="1"/>
          <p:nvPr/>
        </p:nvSpPr>
        <p:spPr>
          <a:xfrm>
            <a:off x="1874520" y="2611902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It</a:t>
            </a:r>
            <a:r>
              <a:rPr lang="tr-TR" dirty="0"/>
              <a:t> is </a:t>
            </a:r>
            <a:r>
              <a:rPr lang="en-US" dirty="0"/>
              <a:t>the point about which an aircraft would balance if it were possible to suspend it at that </a:t>
            </a:r>
            <a:r>
              <a:rPr lang="en-US" dirty="0" err="1"/>
              <a:t>poin</a:t>
            </a:r>
            <a:r>
              <a:rPr lang="tr-TR" dirty="0"/>
              <a:t>t (FAA).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129BFEB-955D-99C4-E218-EA5F0269B076}"/>
              </a:ext>
            </a:extLst>
          </p:cNvPr>
          <p:cNvSpPr txBox="1"/>
          <p:nvPr/>
        </p:nvSpPr>
        <p:spPr>
          <a:xfrm>
            <a:off x="1674808" y="4213858"/>
            <a:ext cx="8122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An </a:t>
            </a:r>
            <a:r>
              <a:rPr lang="tr-TR" dirty="0" err="1"/>
              <a:t>airplane</a:t>
            </a:r>
            <a:r>
              <a:rPr lang="tr-TR" dirty="0"/>
              <a:t> in </a:t>
            </a:r>
            <a:r>
              <a:rPr lang="tr-TR" dirty="0" err="1"/>
              <a:t>flight</a:t>
            </a:r>
            <a:r>
              <a:rPr lang="tr-TR" dirty="0"/>
              <a:t> can be </a:t>
            </a:r>
            <a:r>
              <a:rPr lang="tr-TR" dirty="0" err="1"/>
              <a:t>manuevered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the pilot </a:t>
            </a:r>
            <a:r>
              <a:rPr lang="tr-TR" dirty="0" err="1"/>
              <a:t>using</a:t>
            </a:r>
            <a:r>
              <a:rPr lang="tr-TR" dirty="0"/>
              <a:t> the </a:t>
            </a:r>
            <a:r>
              <a:rPr lang="tr-TR" dirty="0" err="1"/>
              <a:t>aerodynamic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surfaces</a:t>
            </a:r>
            <a:r>
              <a:rPr lang="tr-TR" dirty="0"/>
              <a:t>, the </a:t>
            </a:r>
            <a:r>
              <a:rPr lang="tr-TR" dirty="0" err="1"/>
              <a:t>elevator</a:t>
            </a:r>
            <a:r>
              <a:rPr lang="tr-TR" dirty="0"/>
              <a:t>, </a:t>
            </a:r>
            <a:r>
              <a:rPr lang="tr-TR" dirty="0" err="1"/>
              <a:t>rudder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ailerons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The </a:t>
            </a:r>
            <a:r>
              <a:rPr lang="tr-TR" dirty="0" err="1"/>
              <a:t>force</a:t>
            </a:r>
            <a:r>
              <a:rPr lang="tr-TR" dirty="0"/>
              <a:t> </a:t>
            </a:r>
            <a:r>
              <a:rPr lang="tr-TR" dirty="0" err="1"/>
              <a:t>changes</a:t>
            </a:r>
            <a:r>
              <a:rPr lang="tr-TR" dirty="0"/>
              <a:t> on </a:t>
            </a:r>
            <a:r>
              <a:rPr lang="tr-TR" dirty="0" err="1"/>
              <a:t>those</a:t>
            </a:r>
            <a:r>
              <a:rPr lang="tr-TR" dirty="0"/>
              <a:t> </a:t>
            </a:r>
            <a:r>
              <a:rPr lang="tr-TR" dirty="0" err="1"/>
              <a:t>surface</a:t>
            </a:r>
            <a:r>
              <a:rPr lang="tr-TR" dirty="0"/>
              <a:t> </a:t>
            </a:r>
            <a:r>
              <a:rPr lang="tr-TR" dirty="0" err="1"/>
              <a:t>produce</a:t>
            </a:r>
            <a:r>
              <a:rPr lang="tr-TR" dirty="0"/>
              <a:t> </a:t>
            </a:r>
            <a:r>
              <a:rPr lang="tr-TR" dirty="0" err="1"/>
              <a:t>rotation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the CG.</a:t>
            </a:r>
          </a:p>
        </p:txBody>
      </p:sp>
    </p:spTree>
    <p:extLst>
      <p:ext uri="{BB962C8B-B14F-4D97-AF65-F5344CB8AC3E}">
        <p14:creationId xmlns:p14="http://schemas.microsoft.com/office/powerpoint/2010/main" val="308788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F1DDA5-AAC6-FA87-8934-2D731106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E7CA03AB-604E-B6DC-F2B2-C0EDCC46B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pic>
        <p:nvPicPr>
          <p:cNvPr id="2050" name="Picture 2" descr="Computer drawing of an airliner with the weight and location&#10; of the various components noted. CG = sum of component weight times&#10; component distance divided by total weight.">
            <a:extLst>
              <a:ext uri="{FF2B5EF4-FFF2-40B4-BE49-F238E27FC236}">
                <a16:creationId xmlns:a16="http://schemas.microsoft.com/office/drawing/2014/main" id="{28C1A922-B208-5112-21FB-A50F9444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71123" y="-366343"/>
            <a:ext cx="5873804" cy="783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3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DD547-244B-7776-48C8-7F058A0B6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C702D9-D2D8-8C51-5506-A4A4D504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9825A2-5CA8-7543-1E75-1BC8F339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278774-D8BB-7AB6-8F83-4DDFFB28F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F75E6D3F-60EE-1A1F-AA6B-883994E19CB1}"/>
                  </a:ext>
                </a:extLst>
              </p:cNvPr>
              <p:cNvSpPr txBox="1"/>
              <p:nvPr/>
            </p:nvSpPr>
            <p:spPr>
              <a:xfrm>
                <a:off x="1659567" y="2506979"/>
                <a:ext cx="1010761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𝑠𝑡𝑎𝑙𝑙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following</a:t>
                </a:r>
                <a:r>
                  <a:rPr lang="tr-TR" dirty="0"/>
                  <a:t> </a:t>
                </a:r>
                <a:r>
                  <a:rPr lang="tr-TR" dirty="0" err="1"/>
                  <a:t>formula</a:t>
                </a:r>
                <a:r>
                  <a:rPr lang="tr-TR" dirty="0"/>
                  <a:t>:</a:t>
                </a:r>
              </a:p>
              <a:p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Since W </a:t>
                </a:r>
                <a:r>
                  <a:rPr lang="tr-TR" dirty="0" err="1"/>
                  <a:t>gets</a:t>
                </a:r>
                <a:r>
                  <a:rPr lang="tr-TR" dirty="0"/>
                  <a:t> </a:t>
                </a:r>
                <a:r>
                  <a:rPr lang="tr-TR" dirty="0" err="1"/>
                  <a:t>higher</a:t>
                </a:r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increasing</a:t>
                </a:r>
                <a:r>
                  <a:rPr lang="tr-TR" dirty="0"/>
                  <a:t> </a:t>
                </a:r>
                <a:r>
                  <a:rPr lang="tr-TR" dirty="0" err="1"/>
                  <a:t>downforce</a:t>
                </a:r>
                <a:r>
                  <a:rPr lang="tr-TR" dirty="0"/>
                  <a:t> on the </a:t>
                </a:r>
                <a:r>
                  <a:rPr lang="tr-TR" dirty="0" err="1"/>
                  <a:t>elevator</a:t>
                </a:r>
                <a:r>
                  <a:rPr lang="tr-T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𝑠𝑡𝑎𝑙𝑙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increases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The </a:t>
                </a:r>
                <a:r>
                  <a:rPr lang="tr-TR" dirty="0" err="1"/>
                  <a:t>efficiency</a:t>
                </a:r>
                <a:r>
                  <a:rPr lang="tr-TR" dirty="0"/>
                  <a:t> is </a:t>
                </a: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increasing</a:t>
                </a:r>
                <a:r>
                  <a:rPr lang="tr-TR" dirty="0"/>
                  <a:t> </a:t>
                </a:r>
                <a:r>
                  <a:rPr lang="tr-TR" dirty="0" err="1"/>
                  <a:t>need</a:t>
                </a:r>
                <a:r>
                  <a:rPr lang="tr-TR" dirty="0"/>
                  <a:t> </a:t>
                </a:r>
                <a:r>
                  <a:rPr lang="tr-TR" dirty="0" err="1"/>
                  <a:t>for</a:t>
                </a:r>
                <a:r>
                  <a:rPr lang="tr-TR" dirty="0"/>
                  <a:t> lift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resulting</a:t>
                </a:r>
                <a:r>
                  <a:rPr lang="tr-TR" dirty="0"/>
                  <a:t> </a:t>
                </a:r>
                <a:r>
                  <a:rPr lang="tr-TR" dirty="0" err="1"/>
                  <a:t>increase</a:t>
                </a:r>
                <a:r>
                  <a:rPr lang="tr-TR" dirty="0"/>
                  <a:t> in the </a:t>
                </a:r>
                <a:r>
                  <a:rPr lang="tr-TR" dirty="0" err="1"/>
                  <a:t>induced</a:t>
                </a:r>
                <a:r>
                  <a:rPr lang="tr-TR" dirty="0"/>
                  <a:t> drag (</a:t>
                </a:r>
                <a:r>
                  <a:rPr lang="tr-TR" dirty="0" err="1"/>
                  <a:t>Also</a:t>
                </a:r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higher</a:t>
                </a:r>
                <a:r>
                  <a:rPr lang="tr-TR" dirty="0"/>
                  <a:t> </a:t>
                </a:r>
                <a:r>
                  <a:rPr lang="tr-TR" dirty="0" err="1"/>
                  <a:t>trim</a:t>
                </a:r>
                <a:r>
                  <a:rPr lang="tr-TR" dirty="0"/>
                  <a:t> drag).</a:t>
                </a:r>
              </a:p>
            </p:txBody>
          </p:sp>
        </mc:Choice>
        <mc:Fallback xmlns="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F75E6D3F-60EE-1A1F-AA6B-883994E1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67" y="2506979"/>
                <a:ext cx="10107617" cy="2862322"/>
              </a:xfrm>
              <a:prstGeom prst="rect">
                <a:avLst/>
              </a:prstGeom>
              <a:blipFill>
                <a:blip r:embed="rId4"/>
                <a:stretch>
                  <a:fillRect l="-362" t="-1064" b="-234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C09773A6-A9E6-867E-60B1-49E2D7B36781}"/>
                  </a:ext>
                </a:extLst>
              </p:cNvPr>
              <p:cNvSpPr txBox="1"/>
              <p:nvPr/>
            </p:nvSpPr>
            <p:spPr>
              <a:xfrm>
                <a:off x="4876800" y="5516880"/>
                <a:ext cx="2667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ar-AE" i="1"/>
                            <m:t> 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ar-AE" i="1"/>
                            <m:t> 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𝐴𝑅</m:t>
                          </m:r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C09773A6-A9E6-867E-60B1-49E2D7B36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516880"/>
                <a:ext cx="266700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CB8EAB77-6104-9FFD-BD29-1F48E37DF7DE}"/>
                  </a:ext>
                </a:extLst>
              </p:cNvPr>
              <p:cNvSpPr txBox="1"/>
              <p:nvPr/>
            </p:nvSpPr>
            <p:spPr>
              <a:xfrm>
                <a:off x="3048000" y="3049849"/>
                <a:ext cx="6096000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𝑠𝑡𝑎𝑙𝑙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𝐿𝑚𝑎𝑥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CB8EAB77-6104-9FFD-BD29-1F48E37DF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49849"/>
                <a:ext cx="6096000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23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55E8A-FEEF-7DC3-BFF6-C3014575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A7DEB9-049D-FB6E-DD06-F7F19B92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49844C-A5AE-3CE0-5046-8EAD89B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864AB96-4425-FCC5-B97A-C9B69622A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F33899B-802E-598D-5EE9-1DF43AB1EF4B}"/>
              </a:ext>
            </a:extLst>
          </p:cNvPr>
          <p:cNvSpPr txBox="1"/>
          <p:nvPr/>
        </p:nvSpPr>
        <p:spPr>
          <a:xfrm>
            <a:off x="1624003" y="2776418"/>
            <a:ext cx="101076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elevator</a:t>
            </a:r>
            <a:r>
              <a:rPr lang="tr-TR" dirty="0"/>
              <a:t> </a:t>
            </a:r>
            <a:r>
              <a:rPr lang="tr-TR" dirty="0" err="1"/>
              <a:t>authority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the </a:t>
            </a:r>
            <a:r>
              <a:rPr lang="tr-TR" dirty="0" err="1"/>
              <a:t>increasing</a:t>
            </a:r>
            <a:r>
              <a:rPr lang="tr-TR" dirty="0"/>
              <a:t> moment </a:t>
            </a:r>
            <a:r>
              <a:rPr lang="tr-TR" dirty="0" err="1"/>
              <a:t>arm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The </a:t>
            </a:r>
            <a:r>
              <a:rPr lang="tr-TR" dirty="0" err="1"/>
              <a:t>stall</a:t>
            </a:r>
            <a:r>
              <a:rPr lang="tr-TR" dirty="0"/>
              <a:t> </a:t>
            </a:r>
            <a:r>
              <a:rPr lang="tr-TR" dirty="0" err="1"/>
              <a:t>recovery</a:t>
            </a:r>
            <a:r>
              <a:rPr lang="tr-TR" dirty="0"/>
              <a:t> is </a:t>
            </a:r>
            <a:r>
              <a:rPr lang="tr-TR" dirty="0" err="1"/>
              <a:t>easier</a:t>
            </a:r>
            <a:r>
              <a:rPr lang="tr-TR" dirty="0"/>
              <a:t> since the </a:t>
            </a:r>
            <a:r>
              <a:rPr lang="tr-TR" dirty="0" err="1"/>
              <a:t>nose</a:t>
            </a:r>
            <a:r>
              <a:rPr lang="tr-TR" dirty="0"/>
              <a:t> has a </a:t>
            </a:r>
            <a:r>
              <a:rPr lang="tr-TR" dirty="0" err="1"/>
              <a:t>natural</a:t>
            </a:r>
            <a:r>
              <a:rPr lang="tr-TR" dirty="0"/>
              <a:t> </a:t>
            </a:r>
            <a:r>
              <a:rPr lang="tr-TR" dirty="0" err="1"/>
              <a:t>tendency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down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there</a:t>
            </a:r>
            <a:r>
              <a:rPr lang="tr-TR" dirty="0"/>
              <a:t> is a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elevator</a:t>
            </a:r>
            <a:r>
              <a:rPr lang="tr-TR" dirty="0"/>
              <a:t> </a:t>
            </a:r>
            <a:r>
              <a:rPr lang="tr-TR" dirty="0" err="1"/>
              <a:t>authority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Increase</a:t>
            </a:r>
            <a:r>
              <a:rPr lang="tr-TR" dirty="0"/>
              <a:t> in the </a:t>
            </a:r>
            <a:r>
              <a:rPr lang="tr-TR" dirty="0" err="1"/>
              <a:t>required</a:t>
            </a:r>
            <a:r>
              <a:rPr lang="tr-TR" dirty="0"/>
              <a:t> </a:t>
            </a:r>
            <a:r>
              <a:rPr lang="tr-TR" dirty="0" err="1"/>
              <a:t>downforce</a:t>
            </a:r>
            <a:r>
              <a:rPr lang="tr-TR" dirty="0"/>
              <a:t> on the </a:t>
            </a:r>
            <a:r>
              <a:rPr lang="tr-TR" dirty="0" err="1"/>
              <a:t>elevator</a:t>
            </a:r>
            <a:r>
              <a:rPr lang="tr-TR" dirty="0"/>
              <a:t> </a:t>
            </a:r>
            <a:r>
              <a:rPr lang="tr-TR" dirty="0" err="1"/>
              <a:t>demands</a:t>
            </a:r>
            <a:r>
              <a:rPr lang="tr-TR" dirty="0"/>
              <a:t> a </a:t>
            </a:r>
            <a:r>
              <a:rPr lang="tr-TR" dirty="0" err="1"/>
              <a:t>greater</a:t>
            </a:r>
            <a:r>
              <a:rPr lang="tr-TR" dirty="0"/>
              <a:t> </a:t>
            </a:r>
            <a:r>
              <a:rPr lang="tr-TR" dirty="0" err="1"/>
              <a:t>elevator</a:t>
            </a:r>
            <a:r>
              <a:rPr lang="tr-TR" dirty="0"/>
              <a:t> </a:t>
            </a:r>
            <a:r>
              <a:rPr lang="tr-TR" dirty="0" err="1"/>
              <a:t>deflection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forces</a:t>
            </a:r>
            <a:r>
              <a:rPr lang="tr-TR" dirty="0"/>
              <a:t>, </a:t>
            </a:r>
            <a:r>
              <a:rPr lang="tr-TR" dirty="0" err="1"/>
              <a:t>so</a:t>
            </a:r>
            <a:r>
              <a:rPr lang="tr-TR" dirty="0"/>
              <a:t> the aircraft </a:t>
            </a:r>
            <a:r>
              <a:rPr lang="tr-TR" dirty="0" err="1"/>
              <a:t>becomes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stable</a:t>
            </a:r>
            <a:r>
              <a:rPr lang="tr-TR" dirty="0"/>
              <a:t> but </a:t>
            </a:r>
            <a:r>
              <a:rPr lang="tr-TR" dirty="0" err="1"/>
              <a:t>responds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slowly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commands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714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59A85-BF27-EA63-DFA6-A8424F147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033D9F-F41C-341E-110C-8AACC1B3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FA9CB9-4FDA-D2DC-9274-6DFF961E6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580357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Aft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5070D5-5D3C-5B47-867A-889ECE00F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90BA8E7E-FC14-8737-15CF-B1342D88A851}"/>
                  </a:ext>
                </a:extLst>
              </p:cNvPr>
              <p:cNvSpPr txBox="1"/>
              <p:nvPr/>
            </p:nvSpPr>
            <p:spPr>
              <a:xfrm>
                <a:off x="1659568" y="2049065"/>
                <a:ext cx="10107617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𝑠𝑡𝑎𝑙𝑙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having</a:t>
                </a:r>
                <a:r>
                  <a:rPr lang="tr-TR" dirty="0"/>
                  <a:t> a </a:t>
                </a: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:r>
                  <a:rPr lang="tr-TR" dirty="0" err="1"/>
                  <a:t>downforce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More</a:t>
                </a:r>
                <a:r>
                  <a:rPr lang="tr-TR" dirty="0"/>
                  <a:t> </a:t>
                </a:r>
                <a:r>
                  <a:rPr lang="tr-TR" dirty="0" err="1"/>
                  <a:t>efficient</a:t>
                </a:r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needing</a:t>
                </a:r>
                <a:r>
                  <a:rPr lang="tr-TR" dirty="0"/>
                  <a:t> a </a:t>
                </a:r>
                <a:r>
                  <a:rPr lang="tr-TR" dirty="0" err="1"/>
                  <a:t>lower</a:t>
                </a:r>
                <a:r>
                  <a:rPr lang="tr-TR" dirty="0"/>
                  <a:t> lift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having</a:t>
                </a:r>
                <a:r>
                  <a:rPr lang="tr-TR" dirty="0"/>
                  <a:t> a </a:t>
                </a: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:r>
                  <a:rPr lang="tr-TR" dirty="0" err="1"/>
                  <a:t>induced</a:t>
                </a:r>
                <a:r>
                  <a:rPr lang="tr-TR" dirty="0"/>
                  <a:t> drag.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A </a:t>
                </a: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:r>
                  <a:rPr lang="tr-TR" dirty="0" err="1"/>
                  <a:t>elevator</a:t>
                </a:r>
                <a:r>
                  <a:rPr lang="tr-TR" dirty="0"/>
                  <a:t> </a:t>
                </a:r>
                <a:r>
                  <a:rPr lang="tr-TR" dirty="0" err="1"/>
                  <a:t>authority</a:t>
                </a:r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a </a:t>
                </a:r>
                <a:r>
                  <a:rPr lang="tr-TR" dirty="0" err="1"/>
                  <a:t>shorter</a:t>
                </a:r>
                <a:r>
                  <a:rPr lang="tr-TR" dirty="0"/>
                  <a:t> moment </a:t>
                </a:r>
                <a:r>
                  <a:rPr lang="tr-TR" dirty="0" err="1"/>
                  <a:t>arm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The </a:t>
                </a:r>
                <a:r>
                  <a:rPr lang="tr-TR" dirty="0" err="1"/>
                  <a:t>stall</a:t>
                </a:r>
                <a:r>
                  <a:rPr lang="tr-TR" dirty="0"/>
                  <a:t> </a:t>
                </a:r>
                <a:r>
                  <a:rPr lang="tr-TR" dirty="0" err="1"/>
                  <a:t>recovery</a:t>
                </a:r>
                <a:r>
                  <a:rPr lang="tr-TR" dirty="0"/>
                  <a:t> is </a:t>
                </a:r>
                <a:r>
                  <a:rPr lang="tr-TR" dirty="0" err="1"/>
                  <a:t>harder</a:t>
                </a:r>
                <a:r>
                  <a:rPr lang="tr-TR" dirty="0"/>
                  <a:t> since </a:t>
                </a:r>
                <a:r>
                  <a:rPr lang="tr-TR" dirty="0" err="1"/>
                  <a:t>there</a:t>
                </a:r>
                <a:r>
                  <a:rPr lang="tr-TR" dirty="0"/>
                  <a:t> is a </a:t>
                </a:r>
                <a:r>
                  <a:rPr lang="tr-TR" dirty="0" err="1"/>
                  <a:t>tendency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perform</a:t>
                </a:r>
                <a:r>
                  <a:rPr lang="tr-TR" dirty="0"/>
                  <a:t> a </a:t>
                </a:r>
                <a:r>
                  <a:rPr lang="tr-TR" dirty="0" err="1"/>
                  <a:t>backflip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it has a </a:t>
                </a:r>
                <a:r>
                  <a:rPr lang="tr-TR" dirty="0" err="1"/>
                  <a:t>low</a:t>
                </a:r>
                <a:r>
                  <a:rPr lang="tr-TR" dirty="0"/>
                  <a:t> </a:t>
                </a:r>
                <a:r>
                  <a:rPr lang="tr-TR" dirty="0" err="1"/>
                  <a:t>elevator</a:t>
                </a:r>
                <a:r>
                  <a:rPr lang="tr-TR" dirty="0"/>
                  <a:t> </a:t>
                </a:r>
                <a:r>
                  <a:rPr lang="tr-TR" dirty="0" err="1"/>
                  <a:t>authority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Since the </a:t>
                </a:r>
                <a:r>
                  <a:rPr lang="tr-TR" dirty="0" err="1"/>
                  <a:t>required</a:t>
                </a:r>
                <a:r>
                  <a:rPr lang="tr-TR" dirty="0"/>
                  <a:t> </a:t>
                </a:r>
                <a:r>
                  <a:rPr lang="tr-TR" dirty="0" err="1"/>
                  <a:t>downforce</a:t>
                </a:r>
                <a:r>
                  <a:rPr lang="tr-TR" dirty="0"/>
                  <a:t> is </a:t>
                </a:r>
                <a:r>
                  <a:rPr lang="tr-TR" dirty="0" err="1"/>
                  <a:t>lower</a:t>
                </a:r>
                <a:r>
                  <a:rPr lang="tr-TR" dirty="0"/>
                  <a:t>, the aircraft is </a:t>
                </a:r>
                <a:r>
                  <a:rPr lang="tr-TR" dirty="0" err="1"/>
                  <a:t>more</a:t>
                </a:r>
                <a:r>
                  <a:rPr lang="tr-TR" dirty="0"/>
                  <a:t> </a:t>
                </a:r>
                <a:r>
                  <a:rPr lang="tr-TR" dirty="0" err="1"/>
                  <a:t>responsive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inputs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more</a:t>
                </a:r>
                <a:r>
                  <a:rPr lang="tr-TR" dirty="0"/>
                  <a:t> agile </a:t>
                </a:r>
                <a:r>
                  <a:rPr lang="tr-TR" dirty="0" err="1"/>
                  <a:t>while</a:t>
                </a:r>
                <a:r>
                  <a:rPr lang="tr-TR" dirty="0"/>
                  <a:t> it is </a:t>
                </a:r>
                <a:r>
                  <a:rPr lang="tr-TR" dirty="0" err="1"/>
                  <a:t>less</a:t>
                </a:r>
                <a:r>
                  <a:rPr lang="tr-TR" dirty="0"/>
                  <a:t> </a:t>
                </a:r>
                <a:r>
                  <a:rPr lang="tr-TR" dirty="0" err="1"/>
                  <a:t>stable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Irreversible</a:t>
                </a:r>
                <a:r>
                  <a:rPr lang="tr-TR" dirty="0"/>
                  <a:t> </a:t>
                </a:r>
                <a:r>
                  <a:rPr lang="tr-TR" dirty="0" err="1"/>
                  <a:t>control</a:t>
                </a:r>
                <a:r>
                  <a:rPr lang="tr-TR" dirty="0"/>
                  <a:t> </a:t>
                </a:r>
                <a:r>
                  <a:rPr lang="tr-TR" dirty="0" err="1"/>
                  <a:t>systems</a:t>
                </a:r>
                <a:r>
                  <a:rPr lang="tr-TR" dirty="0"/>
                  <a:t> </a:t>
                </a:r>
                <a:r>
                  <a:rPr lang="tr-TR" dirty="0" err="1"/>
                  <a:t>are</a:t>
                </a:r>
                <a:r>
                  <a:rPr lang="tr-TR" dirty="0"/>
                  <a:t> </a:t>
                </a:r>
                <a:r>
                  <a:rPr lang="tr-TR" dirty="0" err="1"/>
                  <a:t>used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prevent</a:t>
                </a:r>
                <a:r>
                  <a:rPr lang="tr-TR" dirty="0"/>
                  <a:t> </a:t>
                </a:r>
                <a:r>
                  <a:rPr lang="tr-TR" dirty="0" err="1"/>
                  <a:t>backflip</a:t>
                </a:r>
                <a:r>
                  <a:rPr lang="tr-TR" dirty="0"/>
                  <a:t> </a:t>
                </a:r>
                <a:r>
                  <a:rPr lang="tr-TR" dirty="0" err="1"/>
                  <a:t>tendencies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mitigate</a:t>
                </a:r>
                <a:r>
                  <a:rPr lang="tr-TR" dirty="0"/>
                  <a:t> the risk </a:t>
                </a:r>
                <a:r>
                  <a:rPr lang="tr-TR" dirty="0" err="1"/>
                  <a:t>associated</a:t>
                </a:r>
                <a:r>
                  <a:rPr lang="tr-TR" dirty="0"/>
                  <a:t> </a:t>
                </a:r>
                <a:r>
                  <a:rPr lang="tr-TR" dirty="0" err="1"/>
                  <a:t>with</a:t>
                </a:r>
                <a:r>
                  <a:rPr lang="tr-TR" dirty="0"/>
                  <a:t> </a:t>
                </a:r>
                <a:r>
                  <a:rPr lang="tr-TR" dirty="0" err="1"/>
                  <a:t>instability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</p:txBody>
          </p:sp>
        </mc:Choice>
        <mc:Fallback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90BA8E7E-FC14-8737-15CF-B1342D88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68" y="2049065"/>
                <a:ext cx="10107617" cy="4801314"/>
              </a:xfrm>
              <a:prstGeom prst="rect">
                <a:avLst/>
              </a:prstGeom>
              <a:blipFill>
                <a:blip r:embed="rId4"/>
                <a:stretch>
                  <a:fillRect l="-362" t="-63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03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010A45-457E-B4BD-4968-BF5535E0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426EE2-664D-31DD-92CA-3CA1D530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Risk </a:t>
            </a:r>
            <a:r>
              <a:rPr lang="tr-TR" b="1" dirty="0" err="1"/>
              <a:t>Mitigation</a:t>
            </a:r>
            <a:r>
              <a:rPr lang="tr-TR" b="1" dirty="0"/>
              <a:t> in Flight </a:t>
            </a:r>
            <a:r>
              <a:rPr lang="tr-TR" b="1" dirty="0" err="1"/>
              <a:t>Tests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D01FBA-CAF9-43AD-2E2E-EB774A45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304799"/>
            <a:ext cx="10018713" cy="3124201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Stall</a:t>
            </a:r>
            <a:r>
              <a:rPr lang="tr-TR" b="1" dirty="0"/>
              <a:t> Demo of a L-29 Aircraft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54257E3-FE32-5CBC-A3AE-A40202C1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F4DFDB24-F5A3-3303-3AAA-076BBF949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33918"/>
              </p:ext>
            </p:extLst>
          </p:nvPr>
        </p:nvGraphicFramePr>
        <p:xfrm>
          <a:off x="1870864" y="2771470"/>
          <a:ext cx="8969856" cy="24026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00149">
                  <a:extLst>
                    <a:ext uri="{9D8B030D-6E8A-4147-A177-3AD203B41FA5}">
                      <a16:colId xmlns:a16="http://schemas.microsoft.com/office/drawing/2014/main" val="2514892858"/>
                    </a:ext>
                  </a:extLst>
                </a:gridCol>
                <a:gridCol w="1729185">
                  <a:extLst>
                    <a:ext uri="{9D8B030D-6E8A-4147-A177-3AD203B41FA5}">
                      <a16:colId xmlns:a16="http://schemas.microsoft.com/office/drawing/2014/main" val="4032982425"/>
                    </a:ext>
                  </a:extLst>
                </a:gridCol>
                <a:gridCol w="1553002">
                  <a:extLst>
                    <a:ext uri="{9D8B030D-6E8A-4147-A177-3AD203B41FA5}">
                      <a16:colId xmlns:a16="http://schemas.microsoft.com/office/drawing/2014/main" val="2337480789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2111998062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749312954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1709582099"/>
                    </a:ext>
                  </a:extLst>
                </a:gridCol>
              </a:tblGrid>
              <a:tr h="400437"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Catastrophic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Major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Moderate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Minor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Negligible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253054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Frequent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840620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Probable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32969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Occasional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X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823456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Remote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070144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Improbable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46365"/>
                  </a:ext>
                </a:extLst>
              </a:tr>
            </a:tbl>
          </a:graphicData>
        </a:graphic>
      </p:graphicFrame>
      <p:sp>
        <p:nvSpPr>
          <p:cNvPr id="7" name="Metin kutusu 6">
            <a:extLst>
              <a:ext uri="{FF2B5EF4-FFF2-40B4-BE49-F238E27FC236}">
                <a16:creationId xmlns:a16="http://schemas.microsoft.com/office/drawing/2014/main" id="{BE877ACF-2850-6989-B674-A8DCE9E211EC}"/>
              </a:ext>
            </a:extLst>
          </p:cNvPr>
          <p:cNvSpPr txBox="1"/>
          <p:nvPr/>
        </p:nvSpPr>
        <p:spPr>
          <a:xfrm>
            <a:off x="1687512" y="2261647"/>
            <a:ext cx="261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Risk </a:t>
            </a:r>
            <a:r>
              <a:rPr lang="tr-TR" dirty="0" err="1"/>
              <a:t>assesment</a:t>
            </a:r>
            <a:r>
              <a:rPr lang="tr-TR" dirty="0"/>
              <a:t>: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72448E0-1A2B-DEA3-A0E5-E08AEB7E0ECE}"/>
              </a:ext>
            </a:extLst>
          </p:cNvPr>
          <p:cNvSpPr txBox="1"/>
          <p:nvPr/>
        </p:nvSpPr>
        <p:spPr>
          <a:xfrm>
            <a:off x="1815936" y="5458134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*Risk = </a:t>
            </a:r>
            <a:r>
              <a:rPr lang="tr-TR" dirty="0" err="1"/>
              <a:t>Severity</a:t>
            </a:r>
            <a:r>
              <a:rPr lang="tr-TR" dirty="0"/>
              <a:t> x </a:t>
            </a:r>
            <a:r>
              <a:rPr lang="tr-TR" dirty="0" err="1"/>
              <a:t>Probability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E0E2CC8-0669-CF3C-ADDC-8DB354842F74}"/>
              </a:ext>
            </a:extLst>
          </p:cNvPr>
          <p:cNvSpPr txBox="1"/>
          <p:nvPr/>
        </p:nvSpPr>
        <p:spPr>
          <a:xfrm>
            <a:off x="10137140" y="5458134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(ITPS)</a:t>
            </a:r>
          </a:p>
        </p:txBody>
      </p:sp>
    </p:spTree>
    <p:extLst>
      <p:ext uri="{BB962C8B-B14F-4D97-AF65-F5344CB8AC3E}">
        <p14:creationId xmlns:p14="http://schemas.microsoft.com/office/powerpoint/2010/main" val="524261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2D68A9-62AF-4085-42A4-6CFC1863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EA33E8-3AB2-83DA-A858-C9D95884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Risk </a:t>
            </a:r>
            <a:r>
              <a:rPr lang="tr-TR" b="1" dirty="0" err="1"/>
              <a:t>Mitigation</a:t>
            </a:r>
            <a:r>
              <a:rPr lang="tr-TR" b="1" dirty="0"/>
              <a:t> in Flight </a:t>
            </a:r>
            <a:r>
              <a:rPr lang="tr-TR" b="1" dirty="0" err="1"/>
              <a:t>Tests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5BB26F0-698C-E993-0C61-902FD00E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752" y="2306389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tr-TR" sz="2600" b="1" dirty="0" err="1"/>
              <a:t>Hazard</a:t>
            </a:r>
            <a:r>
              <a:rPr lang="tr-TR" sz="2600" b="1" dirty="0"/>
              <a:t> </a:t>
            </a:r>
            <a:r>
              <a:rPr lang="tr-TR" sz="2600" b="1" dirty="0" err="1"/>
              <a:t>Description</a:t>
            </a:r>
            <a:r>
              <a:rPr lang="tr-TR" sz="2600" b="1" dirty="0"/>
              <a:t>:</a:t>
            </a:r>
          </a:p>
          <a:p>
            <a:endParaRPr lang="tr-TR" sz="2600" b="1" dirty="0"/>
          </a:p>
          <a:p>
            <a:r>
              <a:rPr lang="tr-TR" sz="2600" b="1" dirty="0" err="1"/>
              <a:t>Causes</a:t>
            </a:r>
            <a:r>
              <a:rPr lang="tr-TR" sz="2600" b="1" dirty="0"/>
              <a:t>:</a:t>
            </a:r>
          </a:p>
          <a:p>
            <a:endParaRPr lang="tr-TR" sz="2600" b="1" dirty="0"/>
          </a:p>
          <a:p>
            <a:endParaRPr lang="tr-TR" sz="2600" b="1" dirty="0"/>
          </a:p>
          <a:p>
            <a:r>
              <a:rPr lang="tr-TR" sz="2600" b="1" dirty="0" err="1"/>
              <a:t>Effects</a:t>
            </a:r>
            <a:r>
              <a:rPr lang="tr-TR" sz="2600" b="1" dirty="0"/>
              <a:t>:</a:t>
            </a:r>
          </a:p>
          <a:p>
            <a:pPr marL="0" indent="0">
              <a:buNone/>
            </a:pPr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10029D-EC86-69FD-EBC1-1D775348D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EE10D57-010D-3E61-8D58-BAC0D12E5BCD}"/>
              </a:ext>
            </a:extLst>
          </p:cNvPr>
          <p:cNvSpPr txBox="1"/>
          <p:nvPr/>
        </p:nvSpPr>
        <p:spPr>
          <a:xfrm>
            <a:off x="1733708" y="2313697"/>
            <a:ext cx="1010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/>
              <a:t>Post </a:t>
            </a:r>
            <a:r>
              <a:rPr lang="tr-TR" dirty="0" err="1"/>
              <a:t>stall</a:t>
            </a:r>
            <a:r>
              <a:rPr lang="tr-TR" dirty="0"/>
              <a:t> </a:t>
            </a:r>
            <a:r>
              <a:rPr lang="tr-TR" dirty="0" err="1"/>
              <a:t>gyration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fail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recover</a:t>
            </a:r>
            <a:r>
              <a:rPr lang="tr-TR" dirty="0"/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B849853-9127-F834-C7CC-67DB405C9F18}"/>
              </a:ext>
            </a:extLst>
          </p:cNvPr>
          <p:cNvSpPr txBox="1"/>
          <p:nvPr/>
        </p:nvSpPr>
        <p:spPr>
          <a:xfrm>
            <a:off x="1733708" y="3429000"/>
            <a:ext cx="550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>
                <a:highlight>
                  <a:srgbClr val="FFFF00"/>
                </a:highlight>
              </a:rPr>
              <a:t>Aircraft </a:t>
            </a:r>
            <a:r>
              <a:rPr lang="tr-TR" dirty="0" err="1">
                <a:highlight>
                  <a:srgbClr val="FFFF00"/>
                </a:highlight>
              </a:rPr>
              <a:t>out</a:t>
            </a:r>
            <a:r>
              <a:rPr lang="tr-TR" dirty="0">
                <a:highlight>
                  <a:srgbClr val="FFFF00"/>
                </a:highlight>
              </a:rPr>
              <a:t> of </a:t>
            </a:r>
            <a:r>
              <a:rPr lang="tr-TR" dirty="0" err="1">
                <a:highlight>
                  <a:srgbClr val="FFFF00"/>
                </a:highlight>
              </a:rPr>
              <a:t>desired</a:t>
            </a:r>
            <a:r>
              <a:rPr lang="tr-TR" dirty="0">
                <a:highlight>
                  <a:srgbClr val="FFFF00"/>
                </a:highlight>
              </a:rPr>
              <a:t> </a:t>
            </a:r>
            <a:r>
              <a:rPr lang="tr-TR" dirty="0" err="1">
                <a:highlight>
                  <a:srgbClr val="FFFF00"/>
                </a:highlight>
              </a:rPr>
              <a:t>conditions</a:t>
            </a:r>
            <a:r>
              <a:rPr lang="tr-TR" dirty="0">
                <a:highlight>
                  <a:srgbClr val="FFFF00"/>
                </a:highlight>
              </a:rPr>
              <a:t> (CG).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Incorrect</a:t>
            </a:r>
            <a:r>
              <a:rPr lang="tr-TR" dirty="0"/>
              <a:t> </a:t>
            </a:r>
            <a:r>
              <a:rPr lang="tr-TR" dirty="0" err="1"/>
              <a:t>recovery</a:t>
            </a:r>
            <a:r>
              <a:rPr lang="tr-TR" dirty="0"/>
              <a:t> </a:t>
            </a:r>
            <a:r>
              <a:rPr lang="tr-TR" dirty="0" err="1"/>
              <a:t>technique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stall</a:t>
            </a:r>
            <a:r>
              <a:rPr lang="tr-TR" dirty="0"/>
              <a:t>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CEA4786-571F-16E6-04F2-F02CFE26D232}"/>
              </a:ext>
            </a:extLst>
          </p:cNvPr>
          <p:cNvSpPr txBox="1"/>
          <p:nvPr/>
        </p:nvSpPr>
        <p:spPr>
          <a:xfrm>
            <a:off x="1733708" y="4918712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/>
              <a:t>Aircraft </a:t>
            </a:r>
            <a:r>
              <a:rPr lang="tr-TR" dirty="0" err="1"/>
              <a:t>impacting</a:t>
            </a:r>
            <a:r>
              <a:rPr lang="tr-TR" dirty="0"/>
              <a:t> on the </a:t>
            </a:r>
            <a:r>
              <a:rPr lang="tr-TR" dirty="0" err="1"/>
              <a:t>ground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Loss</a:t>
            </a:r>
            <a:r>
              <a:rPr lang="tr-TR" dirty="0"/>
              <a:t> of aircraft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death</a:t>
            </a:r>
            <a:r>
              <a:rPr lang="tr-TR" dirty="0"/>
              <a:t> of </a:t>
            </a:r>
            <a:r>
              <a:rPr lang="tr-TR" dirty="0" err="1"/>
              <a:t>aircrew</a:t>
            </a:r>
            <a:r>
              <a:rPr lang="tr-TR" dirty="0"/>
              <a:t>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A1DBE3D-DD9E-6344-8719-42FEC8E72003}"/>
              </a:ext>
            </a:extLst>
          </p:cNvPr>
          <p:cNvSpPr txBox="1"/>
          <p:nvPr/>
        </p:nvSpPr>
        <p:spPr>
          <a:xfrm>
            <a:off x="10138410" y="544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</p:spTree>
    <p:extLst>
      <p:ext uri="{BB962C8B-B14F-4D97-AF65-F5344CB8AC3E}">
        <p14:creationId xmlns:p14="http://schemas.microsoft.com/office/powerpoint/2010/main" val="2374059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979</Words>
  <Application>Microsoft Office PowerPoint</Application>
  <PresentationFormat>Widescreen</PresentationFormat>
  <Paragraphs>143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Cambria Math</vt:lpstr>
      <vt:lpstr>Corbel</vt:lpstr>
      <vt:lpstr>Parallax</vt:lpstr>
      <vt:lpstr>Image</vt:lpstr>
      <vt:lpstr>PowerPoint Presentation</vt:lpstr>
      <vt:lpstr>Introduction</vt:lpstr>
      <vt:lpstr>Definition and Calculation</vt:lpstr>
      <vt:lpstr>PowerPoint Presentation</vt:lpstr>
      <vt:lpstr>The Effects on Flight Characteristics</vt:lpstr>
      <vt:lpstr>The Effects on Flight Characteristics</vt:lpstr>
      <vt:lpstr>The Effects on Flight Characteristics</vt:lpstr>
      <vt:lpstr>Risk Mitigation in Flight Tests</vt:lpstr>
      <vt:lpstr>Risk Mitigation in Flight Tests</vt:lpstr>
      <vt:lpstr>Risk Mitigation in Flight Tests</vt:lpstr>
      <vt:lpstr>Case Study: Midwest Flight 5481</vt:lpstr>
      <vt:lpstr>Case Study: Midwest Flight 5481</vt:lpstr>
      <vt:lpstr>Case Study: Midwest Flight 5481</vt:lpstr>
      <vt:lpstr>Case Study: Midwest Flight 5481</vt:lpstr>
      <vt:lpstr>Case Study: Midwest Flight 5481</vt:lpstr>
      <vt:lpstr>Thank you.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arben öztürk</cp:lastModifiedBy>
  <cp:revision>5</cp:revision>
  <dcterms:created xsi:type="dcterms:W3CDTF">2025-12-10T18:35:57Z</dcterms:created>
  <dcterms:modified xsi:type="dcterms:W3CDTF">2025-12-10T22:42:47Z</dcterms:modified>
</cp:coreProperties>
</file>